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7"/>
  </p:notesMasterIdLst>
  <p:sldIdLst>
    <p:sldId id="267" r:id="rId2"/>
    <p:sldId id="256" r:id="rId3"/>
    <p:sldId id="258" r:id="rId4"/>
    <p:sldId id="260" r:id="rId5"/>
    <p:sldId id="257" r:id="rId6"/>
    <p:sldId id="268" r:id="rId7"/>
    <p:sldId id="269" r:id="rId8"/>
    <p:sldId id="271" r:id="rId9"/>
    <p:sldId id="272" r:id="rId10"/>
    <p:sldId id="264" r:id="rId11"/>
    <p:sldId id="270" r:id="rId12"/>
    <p:sldId id="259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t Shahadi" initials="AS" lastIdx="1" clrIdx="0">
    <p:extLst>
      <p:ext uri="{19B8F6BF-5375-455C-9EA6-DF929625EA0E}">
        <p15:presenceInfo xmlns:p15="http://schemas.microsoft.com/office/powerpoint/2012/main" userId="104c14dc3e9051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F19"/>
    <a:srgbClr val="414551"/>
    <a:srgbClr val="31333D"/>
    <a:srgbClr val="434754"/>
    <a:srgbClr val="343540"/>
    <a:srgbClr val="121417"/>
    <a:srgbClr val="13161F"/>
    <a:srgbClr val="0B0D13"/>
    <a:srgbClr val="14171F"/>
    <a:srgbClr val="313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סגנון כה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62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2B4C1B9D-7D9A-44DE-8B20-6ACF6339501F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1B96C6E0-A400-4064-901F-9088CEC602D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8471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BA3CCC8-FB99-F3C5-B462-634CDEF06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1C51BFB-4E1B-E434-CBB4-130E972BD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E7FE352-6016-DC47-C7D1-5DA627827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AC43115-BE66-306C-632A-0667E0C3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DF1F395-E270-332F-5762-4FA334ED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403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8071E5A-391A-1DAF-1A47-BBCCBA09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9C9525A-1244-5019-85EE-2C9FDF33F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F37A6A5-2DE1-C306-D43F-44CF984D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4575873-8CB2-AD98-C9B7-41B2C2D9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C00C52C-77D1-7883-BE8D-E5340378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920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B4E872E-8FC7-1F80-39DD-0540DE1DB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3392B88-80F9-1B4B-F066-0AEBC8A97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FDFBCD-1C7F-AFE5-DB1C-8E00715C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5305612-CCB9-3E3E-48AD-F62CF750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E2C5226-F490-2672-0D33-96C94BEA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7307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A74361-36E3-4C39-3F04-49C753D7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1AEC6A-5D2E-C9EB-0D10-66BDFDE1F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11A1B0D-C32F-00A7-BFBB-4B640CEC0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2EE94C9-4921-014B-0024-65EB7126F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B855415-CB45-F6EA-426F-913C6427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5348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A1D1BE-C61D-BF6C-28EE-0CD73CE8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31A0778-4D10-39B6-9560-377DE81CA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FD3B9A3-37D5-3FD2-2ABC-849A4C39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5E9CC9C-9AFD-B98E-EDAE-22F55B81F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72C87A2-4FFB-EB6D-D286-E98517EA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7702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E613BFB-427A-7125-E86B-A621C363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DD68416-7642-EFC7-B281-3E28056D0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B31F021-46CE-48F9-F65E-A69F11817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5D4462F-7203-283C-FFFC-29566791C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61A0C66-B822-4A7F-4412-531C8EF6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F440870-3CB9-C998-9175-F68C62B3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5644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8425F5-37C3-77AA-51B6-DC6A6914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C1CACA3-5A71-D3A4-D285-9129575D1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CB5140D-6938-56DC-EC10-FE6D77057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66C064A4-201F-6EBD-113F-89651397D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C5C1C52-EBC3-FDE2-B7E2-9BA3A5866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7F1478E-5D28-A6D8-79FF-B962E708D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FB095BC-734A-FCDE-1274-3F5FD9B4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A787588-C1B1-0951-12DB-64487B24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5963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EFFC992-7759-587A-1FC0-0477072F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618117F-DA25-C40E-C06F-17149212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09835E6-0A4E-581F-CA92-D48DA9ABF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808AD5E-7C24-E55D-099E-B812D7A0D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762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6254FF5-3E17-F3C4-AEB8-056B3649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2D416C6-1A2F-1B72-C3F5-7222640EE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BC21CB3-E637-9515-EA2F-3679DFF9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3976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2138BB-F07A-689F-54F0-AEFC39C0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280996D-BA81-E153-1B59-C6B3BE290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BA75E16-F4C8-4236-1810-E6341AD68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4FD87E0-AA26-F81D-D20C-B63DF02E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D49ACBB-5AEA-71E0-F86E-5272447F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DC1658F-8D5F-E572-B50D-DBBE38B8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819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1B5900-C628-87B2-5970-40F777FC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4ED26A07-4CE3-0A2A-A322-3DA127963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9DB2D61-7EB8-2C34-CB16-5229FD644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818E1CB-7C03-7F29-B862-FB509DA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8599C92-E6ED-5C1F-7291-AF84B1D7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85E6B01-61B8-7DC9-D709-C661CCAD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1233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20B7872-8DD5-C48B-FB96-6DF39DE3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IL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D6DB472-1B54-7088-F46B-9CBC6B48B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IL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98A053F-5D99-D39D-12D7-5BC156D3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3D66D-DD21-4831-9646-48294DF5EE86}" type="datetimeFigureOut">
              <a:rPr lang="en-IL" smtClean="0"/>
              <a:t>10/10/2023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756F1FC-3CA0-4F48-CDF1-6D9F36624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FA8FAA0-7DE2-B362-63F7-7CBE396FF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3EE46-174B-4411-BB36-1B3F496E9C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4853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slide" Target="slide13.xml"/><Relationship Id="rId7" Type="http://schemas.openxmlformats.org/officeDocument/2006/relationships/image" Target="../media/image3.png"/><Relationship Id="rId12" Type="http://schemas.openxmlformats.org/officeDocument/2006/relationships/slide" Target="slide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" Target="slide12.xml"/><Relationship Id="rId1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8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1.xml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togeek.com/882274/gpt-3-5-vs-gpt-4/#:~:text=GPT,rumored%29%201%20trillion%20parameters" TargetMode="External"/><Relationship Id="rId2" Type="http://schemas.openxmlformats.org/officeDocument/2006/relationships/hyperlink" Target="https://zapier.com/blog/chatgpt-vs-gpt/#:~:text=They%27re%20some%20the%20largest%20neural,4%20likely%20has%20way%20mor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hyperlink" Target="https://en.wikipedia.org/wiki/LLaMA#:~:text=LLaMA%20,33%20and%2065%20billion%20parameters" TargetMode="External"/><Relationship Id="rId4" Type="http://schemas.openxmlformats.org/officeDocument/2006/relationships/hyperlink" Target="https://www.forbes.com/sites/janakirammsv/2023/07/19/10-things-to-know-about-metas-new-large-language-modelllama-2/#:~:text=The%20Llama%202%20model%20is,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rgbClr val="C00000"/>
            </a:gs>
            <a:gs pos="100000">
              <a:srgbClr val="13161F"/>
            </a:gs>
            <a:gs pos="70000">
              <a:srgbClr val="7C090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253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61F"/>
            </a:gs>
            <a:gs pos="100000">
              <a:srgbClr val="14171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>
            <a:extLst>
              <a:ext uri="{FF2B5EF4-FFF2-40B4-BE49-F238E27FC236}">
                <a16:creationId xmlns:a16="http://schemas.microsoft.com/office/drawing/2014/main" id="{55019089-0B33-9CB7-89E4-370F5599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951" y="0"/>
            <a:ext cx="7963049" cy="68580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34DBE9A-A31B-6BCA-EDEF-AC2168E57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7743" y="-257627"/>
            <a:ext cx="7072085" cy="70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18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61F"/>
            </a:gs>
            <a:gs pos="100000">
              <a:srgbClr val="14171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8A0C542-918F-82E4-32A3-E986E668A829}"/>
              </a:ext>
            </a:extLst>
          </p:cNvPr>
          <p:cNvSpPr/>
          <p:nvPr/>
        </p:nvSpPr>
        <p:spPr>
          <a:xfrm>
            <a:off x="-1161143" y="-899886"/>
            <a:ext cx="14499772" cy="8534400"/>
          </a:xfrm>
          <a:prstGeom prst="rect">
            <a:avLst/>
          </a:prstGeom>
          <a:solidFill>
            <a:srgbClr val="12141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dirty="0"/>
              <a:t>סוף</a:t>
            </a:r>
            <a:r>
              <a:rPr lang="en-US" dirty="0"/>
              <a:t> </a:t>
            </a:r>
            <a:endParaRPr lang="en-IL" dirty="0"/>
          </a:p>
        </p:txBody>
      </p:sp>
      <p:pic>
        <p:nvPicPr>
          <p:cNvPr id="5" name="תמונה 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67E9DE6-1573-C0E1-F8FB-E4CE83631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01258" y="-1045029"/>
            <a:ext cx="8679543" cy="867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61F"/>
            </a:gs>
            <a:gs pos="100000">
              <a:srgbClr val="14171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hlinkClick r:id="rId2" action="ppaction://hlinksldjump"/>
            <a:extLst>
              <a:ext uri="{FF2B5EF4-FFF2-40B4-BE49-F238E27FC236}">
                <a16:creationId xmlns:a16="http://schemas.microsoft.com/office/drawing/2014/main" id="{36EB3EFF-7500-B3EB-D81C-DA9FDB139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1974" y="-3583215"/>
            <a:ext cx="12543974" cy="125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61F"/>
            </a:gs>
            <a:gs pos="100000">
              <a:srgbClr val="14171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hlinkClick r:id="rId2" action="ppaction://hlinksldjump"/>
            <a:extLst>
              <a:ext uri="{FF2B5EF4-FFF2-40B4-BE49-F238E27FC236}">
                <a16:creationId xmlns:a16="http://schemas.microsoft.com/office/drawing/2014/main" id="{F818D1C1-ED28-50B2-950E-A005C250D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02525" cy="94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4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61F"/>
            </a:gs>
            <a:gs pos="100000">
              <a:srgbClr val="14171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hlinkClick r:id="rId2" action="ppaction://hlinksldjump"/>
            <a:extLst>
              <a:ext uri="{FF2B5EF4-FFF2-40B4-BE49-F238E27FC236}">
                <a16:creationId xmlns:a16="http://schemas.microsoft.com/office/drawing/2014/main" id="{795E95AB-A904-D4EB-9ADC-A2B43DB51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18884"/>
            <a:ext cx="12192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47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61F"/>
            </a:gs>
            <a:gs pos="100000">
              <a:srgbClr val="14171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95E95AB-A904-D4EB-9ADC-A2B43DB51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4" name="תמונה 3">
            <a:hlinkClick r:id="rId3" action="ppaction://hlinksldjump"/>
            <a:extLst>
              <a:ext uri="{FF2B5EF4-FFF2-40B4-BE49-F238E27FC236}">
                <a16:creationId xmlns:a16="http://schemas.microsoft.com/office/drawing/2014/main" id="{F0C21EDC-D1A8-31A5-E0B0-36FCCA2A5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273633"/>
            <a:ext cx="12192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5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61F"/>
            </a:gs>
            <a:gs pos="100000">
              <a:srgbClr val="14171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B8AA9968-B95A-C51D-684A-D8215B12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0" y="0"/>
            <a:ext cx="6858000" cy="6858000"/>
          </a:xfrm>
          <a:prstGeom prst="rect">
            <a:avLst/>
          </a:prstGeom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D55DC961-E085-E1BE-1FBA-6BF98FE9ECAB}"/>
              </a:ext>
            </a:extLst>
          </p:cNvPr>
          <p:cNvSpPr txBox="1"/>
          <p:nvPr/>
        </p:nvSpPr>
        <p:spPr>
          <a:xfrm>
            <a:off x="6946900" y="881742"/>
            <a:ext cx="4221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US" sz="2400" dirty="0">
                <a:solidFill>
                  <a:srgbClr val="D1D5DB"/>
                </a:solidFill>
                <a:latin typeface="Söhne"/>
              </a:rPr>
              <a:t>Exploring Deep Learning Models</a:t>
            </a:r>
          </a:p>
          <a:p>
            <a:pPr algn="ctr" rtl="0"/>
            <a:r>
              <a:rPr lang="en-US" sz="7200" b="1" spc="600" dirty="0">
                <a:solidFill>
                  <a:srgbClr val="D1D5DB"/>
                </a:solidFill>
                <a:latin typeface="Söhne"/>
              </a:rPr>
              <a:t>Universe</a:t>
            </a:r>
            <a:endParaRPr lang="en-IL" sz="7200" b="1" spc="600" dirty="0"/>
          </a:p>
        </p:txBody>
      </p:sp>
    </p:spTree>
    <p:extLst>
      <p:ext uri="{BB962C8B-B14F-4D97-AF65-F5344CB8AC3E}">
        <p14:creationId xmlns:p14="http://schemas.microsoft.com/office/powerpoint/2010/main" val="1619042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61F"/>
            </a:gs>
            <a:gs pos="100000">
              <a:srgbClr val="14171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1AE3E4E7-6280-33FC-281D-3CD2FEC62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556720"/>
              </p:ext>
            </p:extLst>
          </p:nvPr>
        </p:nvGraphicFramePr>
        <p:xfrm>
          <a:off x="5956300" y="1583866"/>
          <a:ext cx="5776684" cy="3690267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444171">
                  <a:extLst>
                    <a:ext uri="{9D8B030D-6E8A-4147-A177-3AD203B41FA5}">
                      <a16:colId xmlns:a16="http://schemas.microsoft.com/office/drawing/2014/main" val="2552711121"/>
                    </a:ext>
                  </a:extLst>
                </a:gridCol>
                <a:gridCol w="1444171">
                  <a:extLst>
                    <a:ext uri="{9D8B030D-6E8A-4147-A177-3AD203B41FA5}">
                      <a16:colId xmlns:a16="http://schemas.microsoft.com/office/drawing/2014/main" val="353168682"/>
                    </a:ext>
                  </a:extLst>
                </a:gridCol>
                <a:gridCol w="1444171">
                  <a:extLst>
                    <a:ext uri="{9D8B030D-6E8A-4147-A177-3AD203B41FA5}">
                      <a16:colId xmlns:a16="http://schemas.microsoft.com/office/drawing/2014/main" val="3969866167"/>
                    </a:ext>
                  </a:extLst>
                </a:gridCol>
                <a:gridCol w="1444171">
                  <a:extLst>
                    <a:ext uri="{9D8B030D-6E8A-4147-A177-3AD203B41FA5}">
                      <a16:colId xmlns:a16="http://schemas.microsoft.com/office/drawing/2014/main" val="42446846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Open/Closed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Number of Parameters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Owner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48678"/>
                  </a:ext>
                </a:extLst>
              </a:tr>
              <a:tr h="40510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Midjourney</a:t>
                      </a:r>
                      <a:r>
                        <a:rPr lang="en-US" sz="18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5.2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Closed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Midjourney</a:t>
                      </a:r>
                      <a:r>
                        <a:rPr lang="en-US" sz="18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Inc.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96051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Stable Diffusion XL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Open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Stability AI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171286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DALL-E 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Closed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Meta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489233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IDEOGRAM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Closed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Ideogram AI</a:t>
                      </a:r>
                      <a:endParaRPr lang="en-US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315599"/>
                  </a:ext>
                </a:extLst>
              </a:tr>
            </a:tbl>
          </a:graphicData>
        </a:graphic>
      </p:graphicFrame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36B3F786-0B3C-D7A5-D95A-C30A29ABD6A6}"/>
              </a:ext>
            </a:extLst>
          </p:cNvPr>
          <p:cNvSpPr/>
          <p:nvPr/>
        </p:nvSpPr>
        <p:spPr>
          <a:xfrm>
            <a:off x="5956300" y="1583866"/>
            <a:ext cx="5776684" cy="3690267"/>
          </a:xfrm>
          <a:prstGeom prst="roundRect">
            <a:avLst>
              <a:gd name="adj" fmla="val 699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תצוגת שקופית 7">
                <a:extLst>
                  <a:ext uri="{FF2B5EF4-FFF2-40B4-BE49-F238E27FC236}">
                    <a16:creationId xmlns:a16="http://schemas.microsoft.com/office/drawing/2014/main" id="{4E2407B4-A08A-0738-B634-C796FF5BC4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0315747"/>
                  </p:ext>
                </p:extLst>
              </p:nvPr>
            </p:nvGraphicFramePr>
            <p:xfrm>
              <a:off x="9013373" y="2544137"/>
              <a:ext cx="1117600" cy="628650"/>
            </p:xfrm>
            <a:graphic>
              <a:graphicData uri="http://schemas.microsoft.com/office/powerpoint/2016/slidezoom">
                <pslz:sldZm>
                  <pslz:sldZmObj sldId="261" cId="1076844732">
                    <pslz:zmPr id="{1389D08F-FE2D-4810-AFFB-C7CE7AA35DF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600" cy="628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תצוגת שקופית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E2407B4-A08A-0738-B634-C796FF5BC4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13373" y="2544137"/>
                <a:ext cx="1117600" cy="628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תצוגת שקופית 11">
                <a:extLst>
                  <a:ext uri="{FF2B5EF4-FFF2-40B4-BE49-F238E27FC236}">
                    <a16:creationId xmlns:a16="http://schemas.microsoft.com/office/drawing/2014/main" id="{814ACA47-EC68-DA81-A20F-C6616BD257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2077671"/>
                  </p:ext>
                </p:extLst>
              </p:nvPr>
            </p:nvGraphicFramePr>
            <p:xfrm>
              <a:off x="8984344" y="3897666"/>
              <a:ext cx="1117601" cy="628651"/>
            </p:xfrm>
            <a:graphic>
              <a:graphicData uri="http://schemas.microsoft.com/office/powerpoint/2016/slidezoom">
                <pslz:sldZm>
                  <pslz:sldZmObj sldId="263" cId="2628054317">
                    <pslz:zmPr id="{FE0AEABE-13B7-469B-B359-D182013EF9B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601" cy="6286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תצוגת שקופית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14ACA47-EC68-DA81-A20F-C6616BD25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4344" y="3897666"/>
                <a:ext cx="1117601" cy="6286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תצוגת שקופית 14">
                <a:extLst>
                  <a:ext uri="{FF2B5EF4-FFF2-40B4-BE49-F238E27FC236}">
                    <a16:creationId xmlns:a16="http://schemas.microsoft.com/office/drawing/2014/main" id="{5AEF4144-E2CC-602E-D432-A050CFC6BF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1392331"/>
                  </p:ext>
                </p:extLst>
              </p:nvPr>
            </p:nvGraphicFramePr>
            <p:xfrm>
              <a:off x="8998857" y="3216329"/>
              <a:ext cx="1117602" cy="628651"/>
            </p:xfrm>
            <a:graphic>
              <a:graphicData uri="http://schemas.microsoft.com/office/powerpoint/2016/slidezoom">
                <pslz:sldZm>
                  <pslz:sldZmObj sldId="259" cId="2474077060">
                    <pslz:zmPr id="{1FFFA590-ECD5-458C-88AE-433F959943D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602" cy="6286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תצוגת שקופית 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AEF4144-E2CC-602E-D432-A050CFC6BF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98857" y="3216329"/>
                <a:ext cx="1117602" cy="6286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תצוגת שקופית 16">
                <a:extLst>
                  <a:ext uri="{FF2B5EF4-FFF2-40B4-BE49-F238E27FC236}">
                    <a16:creationId xmlns:a16="http://schemas.microsoft.com/office/drawing/2014/main" id="{082F8113-8D3C-BB6F-3ACA-9579D90CB1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0425817"/>
                  </p:ext>
                </p:extLst>
              </p:nvPr>
            </p:nvGraphicFramePr>
            <p:xfrm>
              <a:off x="8998857" y="4616454"/>
              <a:ext cx="1117602" cy="628651"/>
            </p:xfrm>
            <a:graphic>
              <a:graphicData uri="http://schemas.microsoft.com/office/powerpoint/2016/slidezoom">
                <pslz:sldZm>
                  <pslz:sldZmObj sldId="262" cId="1968747143">
                    <pslz:zmPr id="{50F5655A-F99C-4661-B67A-957A0014F535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602" cy="6286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תצוגת שקופית 1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82F8113-8D3C-BB6F-3ACA-9579D90CB1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98857" y="4616454"/>
                <a:ext cx="1117602" cy="6286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8" name="תמונה 17">
            <a:extLst>
              <a:ext uri="{FF2B5EF4-FFF2-40B4-BE49-F238E27FC236}">
                <a16:creationId xmlns:a16="http://schemas.microsoft.com/office/drawing/2014/main" id="{3D416136-E36D-4A2F-CCFF-575044B9CC5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16" y="776193"/>
            <a:ext cx="4980213" cy="49802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A7B66A09-979B-6A96-A06C-1FD2DB5989AE}"/>
              </a:ext>
            </a:extLst>
          </p:cNvPr>
          <p:cNvSpPr txBox="1"/>
          <p:nvPr/>
        </p:nvSpPr>
        <p:spPr>
          <a:xfrm>
            <a:off x="7419916" y="716198"/>
            <a:ext cx="3435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öhne"/>
              </a:rPr>
              <a:t>Diffusion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Söhne"/>
              </a:rPr>
              <a:t>M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öhne"/>
              </a:rPr>
              <a:t>od</a:t>
            </a:r>
            <a:r>
              <a:rPr lang="en-US" sz="3600" dirty="0">
                <a:solidFill>
                  <a:srgbClr val="D1D5DB"/>
                </a:solidFill>
                <a:latin typeface="Söhne"/>
              </a:rPr>
              <a:t>els</a:t>
            </a:r>
            <a:endParaRPr lang="en-IL" sz="3600" dirty="0"/>
          </a:p>
        </p:txBody>
      </p:sp>
    </p:spTree>
    <p:extLst>
      <p:ext uri="{BB962C8B-B14F-4D97-AF65-F5344CB8AC3E}">
        <p14:creationId xmlns:p14="http://schemas.microsoft.com/office/powerpoint/2010/main" val="194264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61F"/>
            </a:gs>
            <a:gs pos="100000">
              <a:srgbClr val="14171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תמונה 22">
            <a:extLst>
              <a:ext uri="{FF2B5EF4-FFF2-40B4-BE49-F238E27FC236}">
                <a16:creationId xmlns:a16="http://schemas.microsoft.com/office/drawing/2014/main" id="{7ABE9100-D212-EA03-8580-1D4A853BBF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4046" y="-29994"/>
            <a:ext cx="6917988" cy="6917988"/>
          </a:xfrm>
          <a:prstGeom prst="rect">
            <a:avLst/>
          </a:prstGeom>
        </p:spPr>
      </p:pic>
      <p:graphicFrame>
        <p:nvGraphicFramePr>
          <p:cNvPr id="17" name="טבלה 16">
            <a:extLst>
              <a:ext uri="{FF2B5EF4-FFF2-40B4-BE49-F238E27FC236}">
                <a16:creationId xmlns:a16="http://schemas.microsoft.com/office/drawing/2014/main" id="{284241B4-5486-B36F-A380-F34345F1F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974128"/>
              </p:ext>
            </p:extLst>
          </p:nvPr>
        </p:nvGraphicFramePr>
        <p:xfrm>
          <a:off x="6096000" y="1333501"/>
          <a:ext cx="5776684" cy="444864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444171">
                  <a:extLst>
                    <a:ext uri="{9D8B030D-6E8A-4147-A177-3AD203B41FA5}">
                      <a16:colId xmlns:a16="http://schemas.microsoft.com/office/drawing/2014/main" val="2552711121"/>
                    </a:ext>
                  </a:extLst>
                </a:gridCol>
                <a:gridCol w="1444171">
                  <a:extLst>
                    <a:ext uri="{9D8B030D-6E8A-4147-A177-3AD203B41FA5}">
                      <a16:colId xmlns:a16="http://schemas.microsoft.com/office/drawing/2014/main" val="353168682"/>
                    </a:ext>
                  </a:extLst>
                </a:gridCol>
                <a:gridCol w="1444171">
                  <a:extLst>
                    <a:ext uri="{9D8B030D-6E8A-4147-A177-3AD203B41FA5}">
                      <a16:colId xmlns:a16="http://schemas.microsoft.com/office/drawing/2014/main" val="3969866167"/>
                    </a:ext>
                  </a:extLst>
                </a:gridCol>
                <a:gridCol w="1444171">
                  <a:extLst>
                    <a:ext uri="{9D8B030D-6E8A-4147-A177-3AD203B41FA5}">
                      <a16:colId xmlns:a16="http://schemas.microsoft.com/office/drawing/2014/main" val="42446846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Open/Closed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Company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Example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48678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ElevenLabs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Closed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ElevenLabs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171286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ClipChamp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/</a:t>
                      </a:r>
                    </a:p>
                    <a:p>
                      <a:pPr algn="ctr" rtl="0" fontAlgn="base"/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MicMonster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Closed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Microsoft/</a:t>
                      </a:r>
                    </a:p>
                    <a:p>
                      <a:pPr algn="ctr" rtl="0" fontAlgn="base"/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MicMonster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638368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Windows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Closed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Microsoft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451170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BARK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Open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NO-AI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489233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Voice Enhancer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Closed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ADOBE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en-US" sz="180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315599"/>
                  </a:ext>
                </a:extLst>
              </a:tr>
            </a:tbl>
          </a:graphicData>
        </a:graphic>
      </p:graphicFrame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A006C47F-ECD4-624C-04D3-3F2218195301}"/>
              </a:ext>
            </a:extLst>
          </p:cNvPr>
          <p:cNvSpPr/>
          <p:nvPr/>
        </p:nvSpPr>
        <p:spPr>
          <a:xfrm>
            <a:off x="6103830" y="1333500"/>
            <a:ext cx="5761024" cy="4448644"/>
          </a:xfrm>
          <a:prstGeom prst="roundRect">
            <a:avLst>
              <a:gd name="adj" fmla="val 699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" name="AI presentation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F3F1308-ADA0-5F17-ABC9-4AFE9C203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909300" y="3101621"/>
            <a:ext cx="393700" cy="393700"/>
          </a:xfrm>
          <a:prstGeom prst="rect">
            <a:avLst/>
          </a:prstGeom>
        </p:spPr>
      </p:pic>
      <p:pic>
        <p:nvPicPr>
          <p:cNvPr id="4" name="ElevenLabs_2023-10-05T08_27_35_Daniel">
            <a:hlinkClick r:id="" action="ppaction://media"/>
            <a:extLst>
              <a:ext uri="{FF2B5EF4-FFF2-40B4-BE49-F238E27FC236}">
                <a16:creationId xmlns:a16="http://schemas.microsoft.com/office/drawing/2014/main" id="{EA8471F9-3F67-D753-3558-AF34706A344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902950" y="2410647"/>
            <a:ext cx="393700" cy="393700"/>
          </a:xfrm>
          <a:prstGeom prst="rect">
            <a:avLst/>
          </a:prstGeom>
        </p:spPr>
      </p:pic>
      <p:pic>
        <p:nvPicPr>
          <p:cNvPr id="9" name="bark">
            <a:hlinkClick r:id="" action="ppaction://media"/>
            <a:extLst>
              <a:ext uri="{FF2B5EF4-FFF2-40B4-BE49-F238E27FC236}">
                <a16:creationId xmlns:a16="http://schemas.microsoft.com/office/drawing/2014/main" id="{DBD10001-7B07-8BB1-F2A2-079A127BB30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902950" y="4572469"/>
            <a:ext cx="393700" cy="393700"/>
          </a:xfrm>
          <a:prstGeom prst="rect">
            <a:avLst/>
          </a:prstGeom>
        </p:spPr>
      </p:pic>
      <p:pic>
        <p:nvPicPr>
          <p:cNvPr id="10" name="bark (enhanced)">
            <a:hlinkClick r:id="" action="ppaction://media"/>
            <a:extLst>
              <a:ext uri="{FF2B5EF4-FFF2-40B4-BE49-F238E27FC236}">
                <a16:creationId xmlns:a16="http://schemas.microsoft.com/office/drawing/2014/main" id="{5F27B779-9885-957C-6F2F-4D64E12E23F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902950" y="5268617"/>
            <a:ext cx="393700" cy="393700"/>
          </a:xfrm>
          <a:prstGeom prst="rect">
            <a:avLst/>
          </a:prstGeom>
        </p:spPr>
      </p:pic>
      <p:pic>
        <p:nvPicPr>
          <p:cNvPr id="11" name="microsoft">
            <a:hlinkClick r:id="" action="ppaction://media"/>
            <a:extLst>
              <a:ext uri="{FF2B5EF4-FFF2-40B4-BE49-F238E27FC236}">
                <a16:creationId xmlns:a16="http://schemas.microsoft.com/office/drawing/2014/main" id="{AE55BEDF-632D-088B-8DEA-82847F5B8E86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888345" y="3822440"/>
            <a:ext cx="422910" cy="422910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CFE7D8EB-941E-50AA-0544-86F045F369AC}"/>
              </a:ext>
            </a:extLst>
          </p:cNvPr>
          <p:cNvSpPr txBox="1"/>
          <p:nvPr/>
        </p:nvSpPr>
        <p:spPr>
          <a:xfrm>
            <a:off x="6903908" y="585571"/>
            <a:ext cx="4467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öhne"/>
              </a:rPr>
              <a:t>T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Söhne"/>
              </a:rPr>
              <a:t>ext</a:t>
            </a:r>
            <a:r>
              <a:rPr lang="en-US" sz="3600" b="1" dirty="0">
                <a:solidFill>
                  <a:schemeClr val="bg1"/>
                </a:solidFill>
                <a:latin typeface="Söhne"/>
              </a:rPr>
              <a:t> t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Söhne"/>
              </a:rPr>
              <a:t>o</a:t>
            </a:r>
            <a:r>
              <a:rPr lang="en-US" sz="3600" b="1" dirty="0">
                <a:solidFill>
                  <a:schemeClr val="bg1"/>
                </a:solidFill>
                <a:latin typeface="Söhne"/>
              </a:rPr>
              <a:t> S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Söhne"/>
              </a:rPr>
              <a:t>peech</a:t>
            </a:r>
            <a:r>
              <a:rPr lang="en-US" sz="3600" b="1" dirty="0">
                <a:solidFill>
                  <a:schemeClr val="bg1"/>
                </a:solidFill>
                <a:latin typeface="Söhne"/>
              </a:rPr>
              <a:t> </a:t>
            </a:r>
            <a:r>
              <a:rPr lang="en-US" sz="3600" b="1" dirty="0">
                <a:solidFill>
                  <a:schemeClr val="bg1">
                    <a:lumMod val="85000"/>
                  </a:schemeClr>
                </a:solidFill>
                <a:latin typeface="Söhne"/>
              </a:rPr>
              <a:t>M</a:t>
            </a:r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Söhne"/>
              </a:rPr>
              <a:t>od</a:t>
            </a:r>
            <a:r>
              <a:rPr lang="en-US" sz="3600" dirty="0">
                <a:solidFill>
                  <a:srgbClr val="D1D5DB"/>
                </a:solidFill>
                <a:latin typeface="Söhne"/>
              </a:rPr>
              <a:t>els</a:t>
            </a:r>
            <a:endParaRPr lang="en-IL" sz="3600" dirty="0"/>
          </a:p>
        </p:txBody>
      </p:sp>
    </p:spTree>
    <p:extLst>
      <p:ext uri="{BB962C8B-B14F-4D97-AF65-F5344CB8AC3E}">
        <p14:creationId xmlns:p14="http://schemas.microsoft.com/office/powerpoint/2010/main" val="128847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61F"/>
            </a:gs>
            <a:gs pos="100000">
              <a:srgbClr val="14171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טבלה 16">
            <a:extLst>
              <a:ext uri="{FF2B5EF4-FFF2-40B4-BE49-F238E27FC236}">
                <a16:creationId xmlns:a16="http://schemas.microsoft.com/office/drawing/2014/main" id="{284241B4-5486-B36F-A380-F34345F1F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94655"/>
              </p:ext>
            </p:extLst>
          </p:nvPr>
        </p:nvGraphicFramePr>
        <p:xfrm>
          <a:off x="6107509" y="1362529"/>
          <a:ext cx="5776684" cy="4389496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444171">
                  <a:extLst>
                    <a:ext uri="{9D8B030D-6E8A-4147-A177-3AD203B41FA5}">
                      <a16:colId xmlns:a16="http://schemas.microsoft.com/office/drawing/2014/main" val="2552711121"/>
                    </a:ext>
                  </a:extLst>
                </a:gridCol>
                <a:gridCol w="1444171">
                  <a:extLst>
                    <a:ext uri="{9D8B030D-6E8A-4147-A177-3AD203B41FA5}">
                      <a16:colId xmlns:a16="http://schemas.microsoft.com/office/drawing/2014/main" val="353168682"/>
                    </a:ext>
                  </a:extLst>
                </a:gridCol>
                <a:gridCol w="1444171">
                  <a:extLst>
                    <a:ext uri="{9D8B030D-6E8A-4147-A177-3AD203B41FA5}">
                      <a16:colId xmlns:a16="http://schemas.microsoft.com/office/drawing/2014/main" val="3969866167"/>
                    </a:ext>
                  </a:extLst>
                </a:gridCol>
                <a:gridCol w="1444171">
                  <a:extLst>
                    <a:ext uri="{9D8B030D-6E8A-4147-A177-3AD203B41FA5}">
                      <a16:colId xmlns:a16="http://schemas.microsoft.com/office/drawing/2014/main" val="42446846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Open/Closed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Number of Parameters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effectLst/>
                        </a:rPr>
                        <a:t>Owner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648678"/>
                  </a:ext>
                </a:extLst>
              </a:tr>
              <a:tr h="40510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ChatGPT-3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Closed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175 billion​</a:t>
                      </a:r>
                      <a:r>
                        <a:rPr lang="en-US" b="0" u="none" strike="noStrike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​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(rumored)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296051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ChatGPT-4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Closed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 trillion​</a:t>
                      </a:r>
                      <a:r>
                        <a:rPr lang="en-US" b="0" u="none" strike="noStrike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​</a:t>
                      </a:r>
                    </a:p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(rumored)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OpenAI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171286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LLaMA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Open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7B, 13B, 33B, 65B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r>
                        <a:rPr lang="en-US" b="0" u="none" strike="noStrike" baseline="30000" dirty="0">
                          <a:effectLst/>
                          <a:hlinkClick r:id="rId4"/>
                        </a:rPr>
                        <a:t>4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Meta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489233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Llama 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7B, 13B, 70B</a:t>
                      </a:r>
                      <a:r>
                        <a:rPr lang="en-US" dirty="0">
                          <a:effectLst/>
                        </a:rPr>
                        <a:t>​​</a:t>
                      </a:r>
                      <a:r>
                        <a:rPr lang="en-US" b="0" u="none" strike="noStrike" baseline="30000" dirty="0">
                          <a:effectLst/>
                          <a:hlinkClick r:id="rId5"/>
                        </a:rPr>
                        <a:t>5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Meta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773482"/>
                  </a:ext>
                </a:extLst>
              </a:tr>
              <a:tr h="69922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Falcon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Open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1.3B, 7.5B, 40B, 180B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r>
                        <a:rPr lang="en-US" b="0" u="none" strike="noStrike" baseline="30000" dirty="0">
                          <a:effectLst/>
                          <a:hlinkClick r:id="rId5"/>
                        </a:rPr>
                        <a:t>5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TII</a:t>
                      </a:r>
                    </a:p>
                    <a:p>
                      <a:pPr algn="ctr" rtl="0" fontAlgn="base"/>
                      <a:r>
                        <a:rPr lang="en-US" sz="180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(Abu Dhabi)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16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315599"/>
                  </a:ext>
                </a:extLst>
              </a:tr>
            </a:tbl>
          </a:graphicData>
        </a:graphic>
      </p:graphicFrame>
      <p:sp>
        <p:nvSpPr>
          <p:cNvPr id="18" name="מלבן: פינות מעוגלות 17">
            <a:extLst>
              <a:ext uri="{FF2B5EF4-FFF2-40B4-BE49-F238E27FC236}">
                <a16:creationId xmlns:a16="http://schemas.microsoft.com/office/drawing/2014/main" id="{A006C47F-ECD4-624C-04D3-3F2218195301}"/>
              </a:ext>
            </a:extLst>
          </p:cNvPr>
          <p:cNvSpPr/>
          <p:nvPr/>
        </p:nvSpPr>
        <p:spPr>
          <a:xfrm>
            <a:off x="6107509" y="1362529"/>
            <a:ext cx="5776684" cy="4389496"/>
          </a:xfrm>
          <a:prstGeom prst="roundRect">
            <a:avLst>
              <a:gd name="adj" fmla="val 6990"/>
            </a:avLst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A0487F37-2865-9ED0-4E16-722772613285}"/>
              </a:ext>
            </a:extLst>
          </p:cNvPr>
          <p:cNvSpPr txBox="1"/>
          <p:nvPr/>
        </p:nvSpPr>
        <p:spPr>
          <a:xfrm>
            <a:off x="6845812" y="600084"/>
            <a:ext cx="4583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öhne"/>
              </a:rPr>
              <a:t>L</a:t>
            </a:r>
            <a:r>
              <a:rPr lang="en-US" sz="3600" dirty="0">
                <a:solidFill>
                  <a:srgbClr val="D1D5DB"/>
                </a:solidFill>
                <a:latin typeface="Söhne"/>
              </a:rPr>
              <a:t>arge </a:t>
            </a:r>
            <a:r>
              <a:rPr lang="en-US" sz="3600" b="1" dirty="0">
                <a:solidFill>
                  <a:schemeClr val="bg1"/>
                </a:solidFill>
                <a:latin typeface="Söhne"/>
              </a:rPr>
              <a:t>L</a:t>
            </a:r>
            <a:r>
              <a:rPr lang="en-US" sz="3600" dirty="0">
                <a:solidFill>
                  <a:srgbClr val="D1D5DB"/>
                </a:solidFill>
                <a:latin typeface="Söhne"/>
              </a:rPr>
              <a:t>anguage </a:t>
            </a:r>
            <a:r>
              <a:rPr lang="en-US" sz="3600" b="1" dirty="0">
                <a:solidFill>
                  <a:schemeClr val="bg1"/>
                </a:solidFill>
                <a:latin typeface="Söhne"/>
              </a:rPr>
              <a:t>M</a:t>
            </a:r>
            <a:r>
              <a:rPr lang="en-US" sz="3600" dirty="0">
                <a:solidFill>
                  <a:srgbClr val="D1D5DB"/>
                </a:solidFill>
                <a:latin typeface="Söhne"/>
              </a:rPr>
              <a:t>odels</a:t>
            </a:r>
            <a:endParaRPr lang="en-IL" sz="3600" dirty="0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06D5C1B9-FF5C-70AB-9DA2-6DB763AB253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0550"/>
            <a:ext cx="5676900" cy="5676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05935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0D202A7B-67C6-ECC6-8C6B-B442F1FA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7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25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161F"/>
            </a:gs>
            <a:gs pos="100000">
              <a:srgbClr val="14171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C8EEB54-F0FE-8AC7-ADBF-C26A024D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1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3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434754"/>
            </a:gs>
            <a:gs pos="80540">
              <a:srgbClr val="414551"/>
            </a:gs>
            <a:gs pos="21000">
              <a:srgbClr val="353742"/>
            </a:gs>
            <a:gs pos="0">
              <a:srgbClr val="343540"/>
            </a:gs>
            <a:gs pos="100000">
              <a:srgbClr val="31333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988BB7D8-3ECD-80DB-50FD-8484B5B5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39" y="-108577"/>
            <a:ext cx="9629962" cy="791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8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7D35057-8ADF-5DC7-177A-1C10C001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1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3861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931</TotalTime>
  <Words>144</Words>
  <Application>Microsoft Office PowerPoint</Application>
  <PresentationFormat>מסך רחב</PresentationFormat>
  <Paragraphs>70</Paragraphs>
  <Slides>15</Slides>
  <Notes>0</Notes>
  <HiddenSlides>0</HiddenSlides>
  <MMClips>5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Söhne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Amit Shahadi</dc:creator>
  <cp:lastModifiedBy>Amit Shahadi</cp:lastModifiedBy>
  <cp:revision>15</cp:revision>
  <dcterms:created xsi:type="dcterms:W3CDTF">2023-09-09T12:23:04Z</dcterms:created>
  <dcterms:modified xsi:type="dcterms:W3CDTF">2023-10-10T17:07:14Z</dcterms:modified>
</cp:coreProperties>
</file>